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25c6be9c0824260" /><Relationship Type="http://schemas.openxmlformats.org/officeDocument/2006/relationships/extended-properties" Target="/docProps/app.xml" Id="Rccbd693d8c1a43f6" /><Relationship Type="http://schemas.openxmlformats.org/officeDocument/2006/relationships/officeDocument" Target="/ppt/presentation.xml" Id="R40897009af40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0892e1b9e34e7e"/>
  </p:sldMasterIdLst>
  <p:notesMasterIdLst>
    <p:notesMasterId xmlns:r="http://schemas.openxmlformats.org/officeDocument/2006/relationships" r:id="R7f814a9c99054ca9"/>
  </p:notesMasterIdLst>
  <p:sldIdLst>
    <p:sldId xmlns:r="http://schemas.openxmlformats.org/officeDocument/2006/relationships" id="256" r:id="R366a6fb4b79b4391"/>
    <p:sldId xmlns:r="http://schemas.openxmlformats.org/officeDocument/2006/relationships" id="257" r:id="Rd758570abe0f41c4"/>
    <p:sldId xmlns:r="http://schemas.openxmlformats.org/officeDocument/2006/relationships" id="258" r:id="Ra61ea684cd114fb2"/>
    <p:sldId xmlns:r="http://schemas.openxmlformats.org/officeDocument/2006/relationships" id="259" r:id="Rca0f1dfa8f144df3"/>
    <p:sldId xmlns:r="http://schemas.openxmlformats.org/officeDocument/2006/relationships" id="260" r:id="R7accaa8a67c044eb"/>
    <p:sldId xmlns:r="http://schemas.openxmlformats.org/officeDocument/2006/relationships" id="261" r:id="R97b6c7eac06d4e4c"/>
    <p:sldId xmlns:r="http://schemas.openxmlformats.org/officeDocument/2006/relationships" id="262" r:id="Raa2e2ad756774a9e"/>
    <p:sldId xmlns:r="http://schemas.openxmlformats.org/officeDocument/2006/relationships" id="263" r:id="Rf5d949aaedf443e7"/>
    <p:sldId xmlns:r="http://schemas.openxmlformats.org/officeDocument/2006/relationships" id="264" r:id="R079b77ae468e43e6"/>
    <p:sldId xmlns:r="http://schemas.openxmlformats.org/officeDocument/2006/relationships" id="265" r:id="Rc7f6cd37c25e429e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892e1b9e34e7e" /><Relationship Type="http://schemas.openxmlformats.org/officeDocument/2006/relationships/theme" Target="/ppt/theme/theme1.xml" Id="Rc992dbc41f7a4885" /><Relationship Type="http://schemas.openxmlformats.org/officeDocument/2006/relationships/notesMaster" Target="/ppt/notesMasters/notesMaster1.xml" Id="R7f814a9c99054ca9" /><Relationship Type="http://schemas.openxmlformats.org/officeDocument/2006/relationships/presProps" Target="/ppt/presProps.xml" Id="R3f821275f56d4752" /><Relationship Type="http://schemas.openxmlformats.org/officeDocument/2006/relationships/viewProps" Target="/ppt/viewProps.xml" Id="Rf87393e5b954411c" /><Relationship Type="http://schemas.openxmlformats.org/officeDocument/2006/relationships/tableStyles" Target="/ppt/tableStyles.xml" Id="Raa1ee77b456341a1" /><Relationship Type="http://schemas.openxmlformats.org/officeDocument/2006/relationships/slide" Target="/ppt/slides/slide1.xml" Id="R366a6fb4b79b4391" /><Relationship Type="http://schemas.openxmlformats.org/officeDocument/2006/relationships/slide" Target="/ppt/slides/slide2.xml" Id="Rd758570abe0f41c4" /><Relationship Type="http://schemas.openxmlformats.org/officeDocument/2006/relationships/slide" Target="/ppt/slides/slide3.xml" Id="Ra61ea684cd114fb2" /><Relationship Type="http://schemas.openxmlformats.org/officeDocument/2006/relationships/slide" Target="/ppt/slides/slide4.xml" Id="Rca0f1dfa8f144df3" /><Relationship Type="http://schemas.openxmlformats.org/officeDocument/2006/relationships/slide" Target="/ppt/slides/slide5.xml" Id="R7accaa8a67c044eb" /><Relationship Type="http://schemas.openxmlformats.org/officeDocument/2006/relationships/slide" Target="/ppt/slides/slide6.xml" Id="R97b6c7eac06d4e4c" /><Relationship Type="http://schemas.openxmlformats.org/officeDocument/2006/relationships/slide" Target="/ppt/slides/slide7.xml" Id="Raa2e2ad756774a9e" /><Relationship Type="http://schemas.openxmlformats.org/officeDocument/2006/relationships/slide" Target="/ppt/slides/slide8.xml" Id="Rf5d949aaedf443e7" /><Relationship Type="http://schemas.openxmlformats.org/officeDocument/2006/relationships/slide" Target="/ppt/slides/slide9.xml" Id="R079b77ae468e43e6" /><Relationship Type="http://schemas.openxmlformats.org/officeDocument/2006/relationships/slide" Target="/ppt/slides/slide10.xml" Id="Rc7f6cd37c25e429e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f914291f09e74de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dbf1b73f35348c5" /><Relationship Type="http://schemas.openxmlformats.org/officeDocument/2006/relationships/notesMaster" Target="/ppt/notesMasters/notesMaster1.xml" Id="Rc7e346b6c07b4e3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005780c5f6224c5c" /><Relationship Type="http://schemas.openxmlformats.org/officeDocument/2006/relationships/notesMaster" Target="/ppt/notesMasters/notesMaster1.xml" Id="R5eb0a5e75e204c7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4febcc86df04bc7" /><Relationship Type="http://schemas.openxmlformats.org/officeDocument/2006/relationships/notesMaster" Target="/ppt/notesMasters/notesMaster1.xml" Id="R057a0878f4f5412e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6b6031049714581" /><Relationship Type="http://schemas.openxmlformats.org/officeDocument/2006/relationships/notesMaster" Target="/ppt/notesMasters/notesMaster1.xml" Id="Re33bcb1af8a9467b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b5ae5a0705c4751" /><Relationship Type="http://schemas.openxmlformats.org/officeDocument/2006/relationships/notesMaster" Target="/ppt/notesMasters/notesMaster1.xml" Id="Rbb677455f90c4c4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dc6b16873cd43a6" /><Relationship Type="http://schemas.openxmlformats.org/officeDocument/2006/relationships/notesMaster" Target="/ppt/notesMasters/notesMaster1.xml" Id="Rfc417fee494c4af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2a8f3155def498a" /><Relationship Type="http://schemas.openxmlformats.org/officeDocument/2006/relationships/notesMaster" Target="/ppt/notesMasters/notesMaster1.xml" Id="R0bdf44ad0d004c4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a68922fe4f74117" /><Relationship Type="http://schemas.openxmlformats.org/officeDocument/2006/relationships/notesMaster" Target="/ppt/notesMasters/notesMaster1.xml" Id="Re185b3c7f3c84e8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bff733575d04939" /><Relationship Type="http://schemas.openxmlformats.org/officeDocument/2006/relationships/notesMaster" Target="/ppt/notesMasters/notesMaster1.xml" Id="R4228ce6369e945e7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4d758082a7a4fb7" /><Relationship Type="http://schemas.openxmlformats.org/officeDocument/2006/relationships/notesMaster" Target="/ppt/notesMasters/notesMaster1.xml" Id="R34c49d3e156f488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9129396804252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6d78de8243b44df" /><Relationship Type="http://schemas.openxmlformats.org/officeDocument/2006/relationships/slideLayout" Target="/ppt/slideLayouts/slideLayout2.xml" Id="R691b132b19664efd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b132b19664efd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b11a36918bd4c39" /><Relationship Type="http://schemas.openxmlformats.org/officeDocument/2006/relationships/notesSlide" Target="/ppt/notesSlides/notesSlide1.xml" Id="R77b42359406a4ce6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ba55cd5fc1843c8" /><Relationship Type="http://schemas.openxmlformats.org/officeDocument/2006/relationships/notesSlide" Target="/ppt/notesSlides/notesSlide10.xml" Id="R1f686d423a1d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7bf9de589b14bf9" /><Relationship Type="http://schemas.openxmlformats.org/officeDocument/2006/relationships/notesSlide" Target="/ppt/notesSlides/notesSlide2.xml" Id="R0b9ec6d0ae40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b20aa0948764a3c" /><Relationship Type="http://schemas.openxmlformats.org/officeDocument/2006/relationships/notesSlide" Target="/ppt/notesSlides/notesSlide3.xml" Id="Rfebd60e66176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4c26564edc48ae" /><Relationship Type="http://schemas.openxmlformats.org/officeDocument/2006/relationships/notesSlide" Target="/ppt/notesSlides/notesSlide4.xml" Id="Re5097c0f7cb7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bdc9e3ea3d544a0" /><Relationship Type="http://schemas.openxmlformats.org/officeDocument/2006/relationships/notesSlide" Target="/ppt/notesSlides/notesSlide5.xml" Id="R63de4ec3bb79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72e4a0cdf54378" /><Relationship Type="http://schemas.openxmlformats.org/officeDocument/2006/relationships/notesSlide" Target="/ppt/notesSlides/notesSlide6.xml" Id="R496f86768fb5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83b8e24778e4bbf" /><Relationship Type="http://schemas.openxmlformats.org/officeDocument/2006/relationships/notesSlide" Target="/ppt/notesSlides/notesSlide7.xml" Id="R359b64c53a024b0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b5d892368d4d13" /><Relationship Type="http://schemas.openxmlformats.org/officeDocument/2006/relationships/notesSlide" Target="/ppt/notesSlides/notesSlide8.xml" Id="R815ed5a7bef0493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d3fd5f33b044c3e" /><Relationship Type="http://schemas.openxmlformats.org/officeDocument/2006/relationships/notesSlide" Target="/ppt/notesSlides/notesSlide9.xml" Id="R258dd42d53414a7c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F3EFB1A-E010-49C2-B017-B9F96342A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B0880A-97FC-4758-B84F-6EB2369E5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2DF242-C4FA-41E3-9BA2-7E0E0AE0E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9E06AE-66DA-4147-8D97-52F5A7176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43F401-72E2-4B6F-9C8E-BD81D8E4DB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285875"/>
            <a:ext cx="7239000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2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42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Government AI readiness, built for real public work.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7D5ED8-CA03-4EF1-8910-AEF06D288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24200"/>
            <a:ext cx="6858000" cy="904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6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BAIS turns federal AI education and workforce priorities into practical training, project-based learning, and safe AI workflows for agencies, schools, workforce boards, and cyber programs.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C11086-9162-4951-91AD-B360441AD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257300"/>
            <a:ext cx="3143250" cy="2952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5098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30D0B8-C3C1-466E-8083-0A575F860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1390650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07929E0-C09F-40B9-B67E-C25884459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139065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010620-E1B4-40D3-9F8A-B07EF080C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4067175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46E6D45-7D8B-4B52-912D-A6650FF28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96625" y="363855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68FEC0C-682E-4DA1-BC80-95082F9D2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1676400"/>
            <a:ext cx="2381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What buyers get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7C646F-03AA-4CF6-A52E-B69F374C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21812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01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8C65751-6384-4446-B089-12D389EFE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2152650"/>
            <a:ext cx="1828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Course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093838-AB7F-4BE4-9069-3E484834C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2457450"/>
            <a:ext cx="1828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Plain-English AI literacy and responsible use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978105B-E275-4587-A8EC-96BF21AC9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28670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E46C31A-8C55-457A-9E30-5926A8103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2838450"/>
            <a:ext cx="1828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Workshop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211FC5-0EF1-47D4-84B3-C7643A32F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143250"/>
            <a:ext cx="1828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Live labs tied to actual workflows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9237B5C-EF55-4748-9756-7ED1FB429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5528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2BDF194-FC1F-4DFE-B452-2EF0B3CCB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524250"/>
            <a:ext cx="1828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Report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099BFD9-1EF7-4564-AD5E-EA1B11731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829050"/>
            <a:ext cx="1828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Artifacts, risk notes, and next-step pilots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B0C4CB0-C774-4767-8BB4-194FB7086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BDFCCAD-5FCE-478E-8A63-79E7E585A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01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B58FCC5-B55C-421C-94FF-700242980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2007035003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7ACD84-85D2-498F-8536-257F44623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18F77B3-D8D3-40D1-AD1C-7DB8F2BEF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1DCA909-5FDE-4634-A609-495CF851E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5AFE334-6B0B-4E92-B061-76EE4C8579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356E31-9B6D-45EC-833F-A67E88B2F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52550"/>
            <a:ext cx="66675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The first sale should be a pilot, not a giant promise.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0C64EE-81BC-45E5-919F-4FDF9E93D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76550"/>
            <a:ext cx="72390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Offer a focused readiness pilot: one executive briefing, one live workshop, one learner artifact, one outcome report, and a 90-day expansion plan.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977E34-958A-449E-A181-6715A9EF4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1352550"/>
            <a:ext cx="3143250" cy="2952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7843"/>
            </a:srgbClr>
          </a:solidFill>
          <a:ln xmlns:a="http://schemas.openxmlformats.org/drawingml/2006/main" w="9525">
            <a:solidFill>
              <a:srgbClr val="4A321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218FFF-E173-4348-9B4A-218E6893A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1485900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381E79-BB98-4DAB-A56B-C9EB1DA1C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148590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181A4B8-1004-452C-85DB-C1D51A199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4162425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03EDB2C-9EAE-4316-85AF-567AAE0B7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01375" y="373380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843DEA6-D513-4312-995A-5CE36FB47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71650"/>
            <a:ext cx="2095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1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Pilot package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B0B981-E3EA-43F2-9902-F00BB780F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35267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01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5D7E2BB-A6EA-45BB-99CE-F37E9B46C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324100"/>
            <a:ext cx="1638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Briefing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AEC0ECD-F8A2-464E-9E62-B42D7ACFA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628900"/>
            <a:ext cx="16383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Leadership alignment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858D81F-152E-4535-B0FF-5392E7F47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07657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330F7CD-F9B1-4CEC-AD54-9E22A8FD7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048000"/>
            <a:ext cx="1638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Workshop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7C98210-AC00-4B86-8B55-8F2A5DC40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352800"/>
            <a:ext cx="16383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Hands-on training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CF1ACA1-2F91-486C-B080-099356E26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80047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C83E962-B8B3-48B5-A262-6EB9CF394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771900"/>
            <a:ext cx="1638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Report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D75F26-EC28-4B6E-AE87-2F2D34F26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4076700"/>
            <a:ext cx="16383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Measured next steps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0BC9D98-0D8A-49C0-906D-F8CF073EF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29250"/>
            <a:ext cx="49530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BAIS | Barbrick AI Strategies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2BEBBB2-51E2-4BE5-9D71-72BB7B145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A5C5E4E-B17A-47D5-9170-2454D4936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10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BB57142-0427-436A-AB85-E1CA5AB38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1727839846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4B3A0F7-7AA7-4EB0-9399-4CA339309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479488-C7CE-41F0-B970-FB725E19B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BFF70A-ED12-45B0-85C1-938E1410D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8F3603-1120-4B22-A2FE-D98AE998E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F29D8DE-DBEC-4EDB-9277-C73C7B3DA9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The federal signal is not abstract anymore.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4041FF-F299-4235-B5B9-96A043F3B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The policy direction points to AI literacy, workforce readiness, practical adoption, and documentation.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C9B091-47FF-45FA-8C30-932D4485A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7338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A95217D-148A-4232-84C2-915E16FFF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86200"/>
            <a:ext cx="2133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EO 14277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8A249A5-9987-4FC6-B75D-F27EAD2A5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21336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Youth AI education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5013B83-CCB4-4DC3-9BB2-10530DDD3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838700"/>
            <a:ext cx="2133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AI literacy for students, teachers, schools, and career pathways.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B35F7F6-7D89-423F-848C-8F49AE16C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429000"/>
            <a:ext cx="2476500" cy="2114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C65FF38-DE2A-4E21-8BE7-9A37BD5AF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581400"/>
            <a:ext cx="2133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EO 14278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100D9F8-2CCC-4931-8E21-066D83AA3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905250"/>
            <a:ext cx="21336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Skilled workforce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9314B42-BAD8-4447-912F-5233ADDB7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4533900"/>
            <a:ext cx="21336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Apprenticeship and workforce programs aligned to future jobs.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4CC1E7-0147-4A15-81F9-D0899AD5B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7338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B9C31F-50A7-4F98-9736-AED21DFEE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886200"/>
            <a:ext cx="2133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AI Action Plan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92A64FF-1459-4525-A970-A29A2143C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210050"/>
            <a:ext cx="21336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Federal fluency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DFA945C-7EF5-4BBC-A32B-E82395612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838700"/>
            <a:ext cx="2133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workers need tools, training, and responsible use habits.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5CA5A8-9B56-4BF7-9B27-A87461CFB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3429000"/>
            <a:ext cx="2571750" cy="2114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3575AD-C38F-4588-9CA2-1111ED8C0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581400"/>
            <a:ext cx="2228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CyberAI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47DE4C-9059-4F5D-9950-00BE339AA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905250"/>
            <a:ext cx="22288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0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Agent readiness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160A100-C14C-4DD9-9D25-37DB31D75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4533900"/>
            <a:ext cx="22288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3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Cyber students and teams need AI-agent skills and project proof.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6317D49-908D-4CF8-A6EA-63A33E411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7A8E379-7A70-4DA2-B574-9578EB102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02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D99101C-8225-465F-84CD-E953D2A41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210489949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6268478-F302-45FD-822D-9FABE5A32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99F29AB-427D-4413-9BC9-2BCFACB2A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6A82F6C-EF33-45C7-901F-DDF3FD383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7D69FE-8F9A-46AE-BF23-BB4383868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F04E68F-0579-4CE4-90D9-EFB201E12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The audience is bigger than one classroom.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A6A29C2-74A9-4CD5-BBE1-A6501E10B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BAIS should package the program for distinct public-sector learners, each with a different job to be done.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553D53-47DA-4A9B-8FD6-58CC50BA4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3623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3249A22-12D4-4A8E-9407-41161009D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333750"/>
            <a:ext cx="916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Government employees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774317-0DD8-47BA-B125-412CE319E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638550"/>
            <a:ext cx="91630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Safe daily use, workflow improvement, policy drafting, service delivery, documentation.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F14FAD6-11E2-463E-81E4-71B78BCFD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9097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DF7B0C5-D2E8-46AB-B89D-289B9928A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962400"/>
            <a:ext cx="916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Teachers and school leaders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D0A092B-98D5-4B6F-AEC2-ADA1A94C2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267200"/>
            <a:ext cx="91630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AI literacy, classroom rules, lesson design, assessment, teacher productivity.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4F9C88-ED6F-4F25-98C0-EAFE8140F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6196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D2486B3-8DDB-4635-9706-00ACCD790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591050"/>
            <a:ext cx="916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Students and workforce participants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18180C-013E-480C-911D-73F5B09E1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895850"/>
            <a:ext cx="91630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Career readiness, project-based learning, responsible use, portfolio artifacts.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F334BE-50A3-4325-BA3C-B3FC1EED1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24827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25FF558-E1D4-4AA2-99DA-B4968E0D7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219700"/>
            <a:ext cx="916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Cyber scholars and teams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1DD0B2-5099-4C43-909C-45F2A9FF9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524500"/>
            <a:ext cx="91630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AI agents, defensive workflows, prompt/tool risk, human-in-the-loop review.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2B08AE0-A61E-42D9-A971-3DDC5E62E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8769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0207708-632C-4C52-8C17-5C8C88636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848350"/>
            <a:ext cx="9163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Leaders and buyers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563A16A-0C57-4227-871B-F49CEFD69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6153150"/>
            <a:ext cx="91630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Governance, procurement, metrics, training plans, and pilot selection.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FA18E74-F663-4FBE-BD51-DF92A27E2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16A2C4C-249C-418B-951A-44802CAF3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83CA084-5E34-42F0-9061-1FA12592E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55870651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D4C6B5B-87E2-41F0-ACB6-A39644FF6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98EE4F6-4F1C-486E-9D94-617511664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C5123AE-D7A7-4A9A-83A7-B6460A58E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025F0F9-7D9A-44F3-B38F-5DDDB4258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AF90B21-98E5-48AA-8B17-D8143B993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The mistake: teaching AI like a trend instead of a work skill.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745ED64-4E95-4AFB-9ACF-A19401335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Public-sector AI education has to produce judgment, not just excitement.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3B80084-04D7-4A48-876D-AAEB0D131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333750"/>
            <a:ext cx="47625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6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DC3B98-B25A-4458-8179-60DD40130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638550"/>
            <a:ext cx="40005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25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25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Generic AI training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6E920E7-4E00-4CC7-839D-AE3BAC2EB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171950"/>
            <a:ext cx="3905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Tool demos, vague prompting, no policy connection, no artifact, no measurement, no reporting.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7050D1-926D-4522-9A3D-818E21EB2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4324350"/>
            <a:ext cx="800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A4DD54F-98A2-4D17-B42C-06064B0E9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257675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34EAAE-A0DD-46B6-BB8C-2DDA29A66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028950"/>
            <a:ext cx="4095750" cy="2609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90196"/>
            </a:srgbClr>
          </a:solidFill>
          <a:ln xmlns:a="http://schemas.openxmlformats.org/drawingml/2006/main" w="9525">
            <a:solidFill>
              <a:srgbClr val="4A321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1DBB64-EFE5-448A-8C64-5852C5D43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162300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2CB6703-554F-4C8A-85DB-FBBD86F11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16230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312192D-9475-48D9-9068-4AD7E475F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5495925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55595E9-6F92-4629-B1C2-F30E287FC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96625" y="506730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C240730-A32E-4D33-A65B-95C9CA5AD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524250"/>
            <a:ext cx="30480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 course model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DAFAEE9-035E-4C7B-8F59-8D63A995F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4076700"/>
            <a:ext cx="30480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6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Plain English, safe use, real workflow, final project, responsible-use checklist, and buyer-ready outcome report.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9B4D1E7-F8CC-4FD9-AE6B-4250970CA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3943B90-BCAA-416A-98E5-57326C15E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2FC3201-A9D4-4528-8F56-7609F5382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208882771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45C1627-699F-42B6-9031-380795E45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5707021-790F-4DAF-97CC-E43D2537E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981C36-2B98-4F83-A4B0-CEA855515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A367EBE-C08E-4F74-B4C5-49211115B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E156E50-4EAC-45A5-B70D-F7F9537A9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Five training tracks create one scalable program.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A145A3E-47E6-4446-BD81-4BB8737C4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Each track can be sold alone, bundled into a pilot, or licensed as train-the-trainer material.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8DA8C42-B2DB-4EDE-B6F8-1052D6E68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257550"/>
            <a:ext cx="3048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BE72537-6A26-4A2E-8BBD-DC1EE2682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409950"/>
            <a:ext cx="2705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Track 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3933985-D40F-4B52-B722-5B398D5E2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657600"/>
            <a:ext cx="27051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Employee AI Literacy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0FEF5A-2FDE-4281-981E-B130E0B45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38600"/>
            <a:ext cx="27051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Daily work, data judgment, safe prompting, workflow improvement.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57D7F0-7E46-4EFE-9F10-518CB2247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257550"/>
            <a:ext cx="3048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39E5C9-7695-449E-B3B1-B95B8D603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409950"/>
            <a:ext cx="2705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Track 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B01CE7-8E2D-4D0B-9C81-601FAF7F2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657600"/>
            <a:ext cx="27051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Teacher AI Readiness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6215A5-B311-4141-AC72-F6867533B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038600"/>
            <a:ext cx="27051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Classroom use, integrity, lesson design, student boundaries.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10FA277-470C-47FC-8E3F-0AE690050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257550"/>
            <a:ext cx="3048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9EA7E02-4DAD-4DE5-9E49-EE254ECBC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409950"/>
            <a:ext cx="2705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Track 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BBDE12-33EB-478F-9F56-D7FB17DD5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657600"/>
            <a:ext cx="27051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Student Career Pathways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17A658C-A143-41CE-B390-2E492B4A6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038600"/>
            <a:ext cx="27051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AI fundamentals, project work, portfolio, future jobs.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79D910-1541-451C-97B5-D28123DF67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4781550"/>
            <a:ext cx="40957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7F7929E-A2A8-48CA-9079-1AC1A1F72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4933950"/>
            <a:ext cx="3752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Track 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77203D4-D5E8-42A5-BCA5-AFCD22596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181600"/>
            <a:ext cx="37528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CyberAI + Agents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603D738-6486-4F5A-85DE-F4D3437B1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562600"/>
            <a:ext cx="3752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AI-enabled defense, agent risk, reporting, human review.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EEA415A-C5DB-4B9B-8B34-560E975BC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781550"/>
            <a:ext cx="40957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DE6CCE4-D619-45A3-929B-7920809CD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933950"/>
            <a:ext cx="3752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Track 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171EC19-B6A3-4F67-8F3C-787EADA0B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5181600"/>
            <a:ext cx="37528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Train-the-Trainer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08E0546-CED5-4898-8BD9-F41B8AEF9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5562600"/>
            <a:ext cx="3752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Instructor deck, videos, workbook, quizzes, facilitation guide.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A13E35-3A18-4755-8A34-8C05678EB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F347800-3DC1-4BC2-B4CC-5FD84165D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1E678C8-0FCD-420C-8206-B7F5D96D2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1135878716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AFF7A01-569D-4913-8AEB-08D53DCD2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5E377E5-AF32-407E-B3D0-7AF5C7B91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7B1843-77FE-4E07-9EE1-3DCDF1F14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4F982ED-293B-4D31-B879-A9DC26F14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C9AB247-E134-4377-80BA-915D6F4DC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 90-day path turns the idea into a public-sector product.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8F3078F-3B4E-470D-ACA4-A3A1A3B5D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Start narrow, prove the training works, then expand through agencies, schools, workforce boards, and cyber programs.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2C6ABB-FC9A-45A8-9D69-C3671FD88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35280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66667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97A4E63-412C-4F0C-9961-6F1B774F6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638550"/>
            <a:ext cx="114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30 days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CB1761E-2B8D-478C-87B7-CAF66ECFA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019550"/>
            <a:ext cx="2381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Build the offer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BEA6A88-97E8-48AF-B165-774777A05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572000"/>
            <a:ext cx="25241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 AI page, capability statement, sales deck, first video, first 50 contacts.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565085-2066-4921-B5C9-E28041F20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35280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93333"/>
            </a:srgbClr>
          </a:solidFill>
          <a:ln xmlns:a="http://schemas.openxmlformats.org/drawingml/2006/main" w="9525">
            <a:solidFill>
              <a:srgbClr val="4A321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1DA0324-9FA1-4ACE-8B3A-C893DB7D4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86150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E843765-A90F-4BDE-8BB6-11983DDA1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8615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B2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D8C1DD-CF7C-4D68-9DDA-59CC3CA8D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5210175"/>
            <a:ext cx="438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261E6CD-AED4-4A89-8B28-9B2384B0B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34275" y="4781550"/>
            <a:ext cx="9525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9716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C58159-E273-4879-BF72-84394B792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638550"/>
            <a:ext cx="114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60 days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F784D8C-F828-4AAD-A510-F44297DCD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019550"/>
            <a:ext cx="2381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Run a pilot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2B38A20-7A3B-452F-9BCC-E17577012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572000"/>
            <a:ext cx="25241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One live workshop, collect proof, refine course, create workbook and reporting template.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073E30-8514-4B24-B2DB-C4A61DAEE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335280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66667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05AFB6F-6086-4547-BAD4-23EB27197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638550"/>
            <a:ext cx="114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90 days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235C525-BAB5-4D4E-994A-35B8DCD41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019550"/>
            <a:ext cx="2381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32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Sell the program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03E110-7E42-4FE0-AC15-53791EC09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572000"/>
            <a:ext cx="25241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Paid pilot, vendor registration, train-the-trainer package, instructor bench.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95FA5B8-95D2-493C-A24B-516A6E649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6F3904B-1DB6-4424-AA11-209CD2B89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E9F1EDC-7EAD-46E7-AD72-9D7140611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103094118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4180E51-E9D2-4958-B4A7-892A7C8BD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281CBB-735F-4A8E-8D6E-F86533D88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787889-F4E6-4F92-921A-9103B0D1A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712AB7-397E-4E0A-92A4-37C4B3B86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99CBCF-C895-42F1-B0A8-A735F39E2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The flagship course: Government AI Readiness Foundations.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D4F8B2-6335-4C2C-8B5F-8E12C1E3B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Six modules. Built for live workshops, recorded learning, and train-the-trainer delivery.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F4ADF42-B8C5-4C3B-B711-B4DA77127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" y="3333750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C60D056-ED96-47B9-A559-3C60A7128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3486150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6EF712E-BA9C-47A1-A56E-DE9C0FAB2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3695700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AI in plain English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F8D93A-F682-44A3-9F48-C1092C7BD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3333750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1F2B944-3EBC-4283-9728-E3BB44F64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86325" y="3486150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707ABB6-62A9-4D71-BF93-477CF989D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86325" y="3695700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Responsible public use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595866-17C6-4F7F-B548-7318543E3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62875" y="3333750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495B119-1CE6-458A-886F-6CB8F477FD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15325" y="3486150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35D259-8E80-483C-83B3-4468E0038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15325" y="3695700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Prompting and verification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0B81C04-3F4F-4242-A181-CDC8A8DC3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" y="4619625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4A0E420-0F87-4492-9D6A-EDF8E7CA9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4772025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525E08B-F85E-4C87-8AEE-C078485F0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4981575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AI for daily workflows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D9A142F-08FA-4C2C-BEB6-FF5C98D4B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4619625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E0C14D-A1A8-4061-AC5F-DCE14320D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86325" y="4772025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883A015-E43B-472F-8082-D2CA98531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86325" y="4981575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Build lab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5FD44A8-1D66-4F8C-99DA-15F0F2F9A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62875" y="4619625"/>
            <a:ext cx="4762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1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6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9B58C5F-ECE2-4C0A-A335-494FC709B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15325" y="4772025"/>
            <a:ext cx="2381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1313F1E-1309-403B-9FD2-EA7990266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15325" y="4981575"/>
            <a:ext cx="23812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Capstone and report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241114F-5F9F-4F24-BECC-87CE1BD4A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B0F2EEB-4178-406F-A1A2-6E4F4396A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07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2300797-11AC-4725-95E6-27322DE62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187544656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21E4F4-C0A6-438E-A355-F346A35B8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4A55D15-A6FC-4A24-B2B4-EA6D67BC7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8B3F6CD-F38B-4098-8326-C8D541016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B6C673-FB23-4FCF-9CC7-22A8C9FEB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3827F75-E9A2-40BF-A5AB-FF4674152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CyberAI is the strongest specialty lane.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95130C-0771-40C0-8354-BBE2404D9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The screenshot points toward a real need: cyber professionals who can work with AI agents and document government-relevant projects.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4D1BECA-FA6E-4DFA-AE51-3A83A6E91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333750"/>
            <a:ext cx="41910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66959F8-154A-4578-BBB3-E62E34F54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676650"/>
            <a:ext cx="3238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25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225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CyberAI project output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6B9D482-6EBF-44BE-9568-F847A5BDD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9100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 one-page project report covering skills used, AI role, human review, security risks, and government career relevance.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386B57-489E-4E26-A20B-2557BC2F2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3623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2277FA5-6025-4BFD-9A92-BD854BFC6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33375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Agent awareness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57B04F5-2E2A-4A7F-9A85-E31699A78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638550"/>
            <a:ext cx="40195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What autonomous and semi-autonomous systems can do.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0F49020-B4C3-4EE4-9205-F994D2042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862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56185D-CA33-4004-A6E9-10ECA4DC3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05765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Defensive workflows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68AE919-DC81-4C2C-9FC7-6B344937C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362450"/>
            <a:ext cx="40195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Triage, summaries, playbooks, reports, and analyst support.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970C078-AA5F-4DFA-B55C-808E1B22A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810125"/>
            <a:ext cx="4286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D5DB8C-8C84-473D-8AA7-ECABDB88C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78155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Risk controls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6016FE-74B6-40C1-841F-D94BEB246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5086350"/>
            <a:ext cx="40195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2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Prompt injection, data leakage, hallucination, and tool misuse.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20C2FCD-3D38-47A9-B242-C3D1BDF65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34AC832-E227-4FA3-B318-4F6932F28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08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3B07C6C-405A-472D-B6D9-02118884F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4208272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6F1E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39B541-F975-4169-A0C8-76C0A9645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38650"/>
            <a:ext cx="53340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0" b="0">
                <a:solidFill>
                  <a:srgbClr val="EEE7DC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767220-73E6-4496-A183-692031FE1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"/>
            <a:ext cx="914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A32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13A771D-17B5-42E2-9F03-C9B2D6346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6700"/>
            <a:ext cx="1047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8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BAIS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05000D2-B73B-4F4E-BDF9-2C05EB601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66700"/>
            <a:ext cx="1047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Barbrick AI</a:t>
            </a:r>
          </a:p>
          <a:p xmlns:a="http://schemas.openxmlformats.org/drawingml/2006/main">
            <a:pPr algn="r">
              <a:def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0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Strategies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0FF146-54A3-4BDD-A128-E27C48345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8001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3600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What BAIS hands to the buyer.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DAF6F9E-E576-46D7-A43D-2081DD0C3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47950"/>
            <a:ext cx="7239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The product should feel easy for a government or school buyer to justify and repeat.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14E878-CAC6-47A3-AAC7-937B91FFC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2385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68C6E20-0C19-477E-81EA-B21668B51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3909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Instructor deck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F83204D-A420-4413-8FE7-803D49227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6385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Instructor deck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9E75BE8-BFE9-4C98-B0E8-4DAF39A44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0195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Slides and speaker notes for live delivery.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140A480-77C4-4A53-9801-992E8EE71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52925" y="32385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7EC19E2-9612-455D-8F0B-8C26AD0C7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33909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Video lessons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53D627-789E-4E75-ACBA-6AB0258AB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36385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Video lessons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ED139B9-2ECD-4D7C-9860-CC722775B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40195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Short modules for replay, onboarding, and hybrid training.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AEB5407-FC95-4E2C-9A1A-42ADB7F58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2385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8C33BBA-CE97-4522-8BAE-B56C022D2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3909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Workbook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7A0FA24-765D-452A-82F3-DEC3625C5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6385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Workbook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E9D79FA-FEE9-41F4-AE10-D9A4250FC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0195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Practice tasks, prompt templates, checklists, and project pages.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CCBA18E-0644-4FD6-AB3E-A0DD7F711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6863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E057BD3-D910-4929-A23C-C1037C829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8387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Assessments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F966818-EBB6-45E3-B0AC-DDF2985B4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0863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Assessments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DD2B374-C0CF-464D-8CF5-67446C3CF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4673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Pre/post literacy checks and completion evidence.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3390EBB-9391-4C43-A99D-D72292E20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52925" y="46863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29E9F64-4A6E-4FDE-AE57-0DF3A4494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48387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Outcome report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772E338-EF81-4DE7-90DF-6ADCF678A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50863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Outcome report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4CBBD4B-551E-4711-B70B-6409BEBD0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54673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Attendance, artifacts, risks, metrics, and next recommendations.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C0FD0DE-D05E-4EDA-B7EF-A9C2DD263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686300"/>
            <a:ext cx="314325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8F0">
              <a:alpha val="80000"/>
            </a:srgbClr>
          </a:solidFill>
          <a:ln xmlns:a="http://schemas.openxmlformats.org/drawingml/2006/main" w="9525">
            <a:solidFill>
              <a:srgbClr val="D9CDBB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2B0308C-C605-4156-9F9D-87829C5D33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838700"/>
            <a:ext cx="2800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975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Train-the-trainer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2F31691-034D-4BE7-B6F1-CC8034F4C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5086350"/>
            <a:ext cx="2800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575" b="0">
                <a:solidFill>
                  <a:srgbClr val="211D18"/>
                </a:solidFill>
                <a:latin typeface="Times New Roman"/>
                <a:ea typeface="Times New Roman"/>
                <a:cs typeface="Times New Roman"/>
              </a:rPr>
              <a:t>Train-the-trainer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E23D6B0-0BDA-461B-AC0F-08D9D8DD5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5467350"/>
            <a:ext cx="2800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Facilitation guide and instructor certification path.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8BBEA2A-BC15-4AB3-9691-00C2B4A96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229350"/>
            <a:ext cx="10858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CDB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7A3C332-43FB-40D1-B04D-3F312DCB4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362700"/>
            <a:ext cx="476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8A5B2B"/>
                </a:solidFill>
                <a:latin typeface="Times New Roman"/>
                <a:ea typeface="Times New Roman"/>
                <a:cs typeface="Times New Roman"/>
              </a:rPr>
              <a:t>09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9B8B19B-ACA7-4DE8-BC0F-84858DBAE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636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defRPr>
            </a:pPr>
            <a:r>
              <a:rPr sz="1050" b="0">
                <a:solidFill>
                  <a:srgbClr val="6F675D"/>
                </a:solidFill>
                <a:latin typeface="Times New Roman"/>
                <a:ea typeface="Times New Roman"/>
                <a:cs typeface="Times New Roman"/>
              </a:rPr>
              <a:t>Government AI Education</a:t>
            </a:r>
          </a:p>
        </p:txBody>
      </p:sp>
    </p:spTree>
    <p:extLst>
      <p:ext uri="{BB962C8B-B14F-4D97-AF65-F5344CB8AC3E}">
        <p14:creationId xmlns:p14="http://schemas.microsoft.com/office/powerpoint/2010/main" val="147455294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2026-05-20T16:57:55.9270000Z</dcterms:created>
  <dcterms:modified xsi:type="dcterms:W3CDTF">2026-05-20T16:57:55.9270000Z</dcterms:modified>
</coreProperties>
</file>